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70" r:id="rId4"/>
    <p:sldId id="371" r:id="rId5"/>
    <p:sldId id="36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73" r:id="rId17"/>
    <p:sldId id="268" r:id="rId18"/>
    <p:sldId id="272" r:id="rId19"/>
    <p:sldId id="274" r:id="rId20"/>
    <p:sldId id="269" r:id="rId21"/>
    <p:sldId id="270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5" r:id="rId32"/>
    <p:sldId id="306" r:id="rId33"/>
    <p:sldId id="307" r:id="rId34"/>
    <p:sldId id="287" r:id="rId35"/>
    <p:sldId id="284" r:id="rId36"/>
    <p:sldId id="285" r:id="rId37"/>
    <p:sldId id="286" r:id="rId38"/>
    <p:sldId id="301" r:id="rId39"/>
    <p:sldId id="366" r:id="rId40"/>
    <p:sldId id="302" r:id="rId41"/>
    <p:sldId id="303" r:id="rId42"/>
    <p:sldId id="304" r:id="rId43"/>
    <p:sldId id="288" r:id="rId44"/>
    <p:sldId id="289" r:id="rId45"/>
    <p:sldId id="290" r:id="rId46"/>
    <p:sldId id="291" r:id="rId47"/>
    <p:sldId id="308" r:id="rId48"/>
    <p:sldId id="309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10" r:id="rId58"/>
    <p:sldId id="311" r:id="rId59"/>
    <p:sldId id="312" r:id="rId60"/>
    <p:sldId id="313" r:id="rId61"/>
    <p:sldId id="314" r:id="rId62"/>
    <p:sldId id="315" r:id="rId63"/>
    <p:sldId id="331" r:id="rId64"/>
    <p:sldId id="316" r:id="rId65"/>
    <p:sldId id="317" r:id="rId66"/>
    <p:sldId id="318" r:id="rId67"/>
    <p:sldId id="319" r:id="rId68"/>
    <p:sldId id="320" r:id="rId69"/>
    <p:sldId id="322" r:id="rId70"/>
    <p:sldId id="323" r:id="rId71"/>
    <p:sldId id="324" r:id="rId72"/>
    <p:sldId id="367" r:id="rId73"/>
    <p:sldId id="36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005C-44C0-436E-A8CF-562CC82F283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441AB-8AC8-44B5-8A5A-8C13FBF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8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April 12,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zclub.com/cpp-check-number-odd-even/" TargetMode="External"/><Relationship Id="rId3" Type="http://schemas.openxmlformats.org/officeDocument/2006/relationships/hyperlink" Target="https://www.hackerrank.com/challenges/cpp-hello-world/problem?isFullScreen=true" TargetMode="External"/><Relationship Id="rId7" Type="http://schemas.openxmlformats.org/officeDocument/2006/relationships/hyperlink" Target="https://www.codezclub.com/cpp-find-size-int-float-double-char/" TargetMode="External"/><Relationship Id="rId2" Type="http://schemas.openxmlformats.org/officeDocument/2006/relationships/hyperlink" Target="https://www.hackerrank.com/challenges/c-tutorial-basic-data-types/problem?isFullScreen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ezclub.com/cpp-calculate-sum-average-three-numbers/" TargetMode="External"/><Relationship Id="rId5" Type="http://schemas.openxmlformats.org/officeDocument/2006/relationships/hyperlink" Target="https://www.codezclub.com/cpp-program-addition-two-numbers/" TargetMode="External"/><Relationship Id="rId10" Type="http://schemas.openxmlformats.org/officeDocument/2006/relationships/hyperlink" Target="https://www.codezclub.com/cpp-program-find-largest-number/" TargetMode="External"/><Relationship Id="rId4" Type="http://schemas.openxmlformats.org/officeDocument/2006/relationships/hyperlink" Target="https://www.hackerrank.com/challenges/cpp-input-and-output/problem?isFullScreen=true" TargetMode="External"/><Relationship Id="rId9" Type="http://schemas.openxmlformats.org/officeDocument/2006/relationships/hyperlink" Target="https://www.codezclub.com/cpp-convert-days-years-weeks-day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xCyiMVFqc" TargetMode="External"/><Relationship Id="rId2" Type="http://schemas.openxmlformats.org/officeDocument/2006/relationships/hyperlink" Target="https://www.youtube.com/watch?v=VIkmXi9lRi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MNJ7aYHCMCo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zclub.com/cpp-convert-uppercase-character-lowercase/" TargetMode="External"/><Relationship Id="rId2" Type="http://schemas.openxmlformats.org/officeDocument/2006/relationships/hyperlink" Target="https://www.codezclub.com/cpp-convert-uppercase-string-lowercas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ackerrank.com/challenges/c-tutorial-for-loop/problem?isFullScreen=true" TargetMode="External"/><Relationship Id="rId5" Type="http://schemas.openxmlformats.org/officeDocument/2006/relationships/hyperlink" Target="https://www.codezclub.com/cpp-program-reverse-string/" TargetMode="External"/><Relationship Id="rId4" Type="http://schemas.openxmlformats.org/officeDocument/2006/relationships/hyperlink" Target="https://www.codezclub.com/cpp-count-words-string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AA4E8C-597F-4C52-9D62-76ACAE75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Keywords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A93CA-F1BE-4334-90DD-F0D2B66E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859588"/>
            <a:ext cx="95821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2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Comments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80E6A-D0EB-43CB-9A22-E1D150AA29CC}"/>
              </a:ext>
            </a:extLst>
          </p:cNvPr>
          <p:cNvSpPr txBox="1"/>
          <p:nvPr/>
        </p:nvSpPr>
        <p:spPr>
          <a:xfrm>
            <a:off x="442452" y="865239"/>
            <a:ext cx="11552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 comments are explanatory statements that you can include in the C++ code. These comments help anyone reading the source code. All programming languages allow for some form of comments.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supports single-line and multi-line comments. All characters available inside any comment are ignored by C++ compiler.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comments start with /* and end with */. For example −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11752-A76D-4F3C-BDF3-DA3BFA08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2504461"/>
            <a:ext cx="6496050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45027-52D1-4A60-BF88-CC612936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3" y="3853784"/>
            <a:ext cx="6496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Primitive Built-in Types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1A9B5-96C3-4175-86F9-DFB3A1E2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" y="799989"/>
            <a:ext cx="5401857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47B6A-BC66-46EE-98B7-B3B13A00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26" y="670696"/>
            <a:ext cx="6503123" cy="57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7353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56860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5CDFE-2E7C-4CA5-B9E4-DA803429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28" y="1152525"/>
            <a:ext cx="8934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7BB4E-AAA0-4D47-A52F-E2F2EC6A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02061"/>
            <a:ext cx="775765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47430-BAB4-4490-B4D5-BCA189C5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28" y="1053031"/>
            <a:ext cx="110299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2D3F-0A16-44E8-8A77-DDF29830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03" y="1212965"/>
            <a:ext cx="8801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D312-64FE-47DA-8EF2-80283442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1077450"/>
            <a:ext cx="8477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74319" y="980902"/>
            <a:ext cx="11762509" cy="3933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Introduction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Defining variables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comments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Input / output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If statement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/>
              <a:t>Switch..case</a:t>
            </a:r>
            <a:r>
              <a:rPr lang="en-US" sz="1400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While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Do while loop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For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/>
              <a:t>Goto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95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Type deduction: 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auto</a:t>
            </a:r>
            <a:r>
              <a:rPr lang="en-US" sz="2000" dirty="0"/>
              <a:t> and </a:t>
            </a:r>
            <a:r>
              <a:rPr lang="en-US" sz="2000" dirty="0" err="1"/>
              <a:t>decltype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8E5D5-4C5C-47D1-A09C-9CBE6E58B634}"/>
              </a:ext>
            </a:extLst>
          </p:cNvPr>
          <p:cNvSpPr txBox="1"/>
          <p:nvPr/>
        </p:nvSpPr>
        <p:spPr>
          <a:xfrm>
            <a:off x="1166553" y="989215"/>
            <a:ext cx="9451571" cy="392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2D7023-9A70-40BD-840E-05D2F6AEF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41" y="1178966"/>
            <a:ext cx="1152911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a new variable is initialized, the compiler can figure out what the type of the variable 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Automatically by the initializer. For this, it suffices to use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auto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the type specifier for the variable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E31B2-9E2C-438F-86A7-D492487A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8" y="2376487"/>
            <a:ext cx="51339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70B61-4E7F-44A4-A9DE-C9658595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28" y="2376486"/>
            <a:ext cx="4642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6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94EE-EA48-4F3C-B2A5-37DD674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9" y="1111150"/>
            <a:ext cx="10505281" cy="46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BE907-E040-4185-B892-0E30B49C6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23962"/>
            <a:ext cx="8277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66620-5B40-4A03-B5E3-CA21CBAC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952500"/>
            <a:ext cx="9477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4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Scape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8BF01-7EAF-4E16-BE8F-C2A71921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40" y="1390649"/>
            <a:ext cx="5326779" cy="46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2F09-57AF-4B17-887C-569FDF56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00087"/>
            <a:ext cx="9858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FDC6-47A9-4336-8495-6C6820E6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1" y="1157287"/>
            <a:ext cx="3009900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FEB1E-2257-4401-A5E9-95097D41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28" y="3292731"/>
            <a:ext cx="5514975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EF23A-AEB4-4F28-9770-62108AAF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65" y="5113850"/>
            <a:ext cx="6734175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654B5-C354-4152-B215-A3E9B6E62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47" y="1157287"/>
            <a:ext cx="3810000" cy="2266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7D2CB-6448-4839-B9BD-8D34DB285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305" y="1240708"/>
            <a:ext cx="2524125" cy="195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D9A57-665B-4601-BB64-67AAC76AC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594" y="1240708"/>
            <a:ext cx="2286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3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Precedence of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7354-8475-4F92-8E37-61898C4F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236542" cy="572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A826E-6AE4-4536-BA77-98E5559D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833" y="640082"/>
            <a:ext cx="1060859" cy="57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9E74D-A077-4EF8-A5BC-5592D51C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41" y="789448"/>
            <a:ext cx="7465427" cy="54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43B16-404A-4EB0-BF4F-C23F8293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90" y="825089"/>
            <a:ext cx="7101220" cy="55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Course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389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create an account on </a:t>
            </a:r>
            <a:r>
              <a:rPr lang="en-US" sz="2800" dirty="0" err="1"/>
              <a:t>HackerRank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Watch the videos all attend all the lectures and take notes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Solve the Homework and the examples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try to google or YouTube and the concepts by yourself again to get on the concepts deeply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522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Short Hand If...Else (Ternary Operator)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ADEEB-75C6-4CA7-8006-9148B27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0" y="1091218"/>
            <a:ext cx="10868025" cy="1466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BDFDC-3E1F-4C50-9402-AEEA8F32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0" y="2905432"/>
            <a:ext cx="10868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 Multiway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EB5C9-42FC-42A1-8246-BA8A9B04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4065"/>
            <a:ext cx="9144000" cy="4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0E37-BD88-4D32-8507-06292511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65" y="1400175"/>
            <a:ext cx="76485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8421D-46FA-4514-B219-E2D0A832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147762"/>
            <a:ext cx="7743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8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DF30E-5527-424C-A4F3-830E7E1E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322849"/>
            <a:ext cx="9563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91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3E0B5-8764-4EC6-BC75-9DC34C0C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813620"/>
            <a:ext cx="7591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2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E68DA-782A-43F0-ADBC-BA004617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52475"/>
            <a:ext cx="7620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21612-A075-4E33-B5C0-E025D110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640081"/>
            <a:ext cx="80200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7873-2A14-4323-86BB-615E48F5551F}"/>
              </a:ext>
            </a:extLst>
          </p:cNvPr>
          <p:cNvSpPr txBox="1"/>
          <p:nvPr/>
        </p:nvSpPr>
        <p:spPr>
          <a:xfrm>
            <a:off x="415636" y="881149"/>
            <a:ext cx="11579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https://www.hackerrank.com/challenges/c-tutorial-basic-data-types/problem?isFullScreen=true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https://www.hackerrank.com/challenges/cpp-hello-world/problem?isFullScreen=true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https://www.hackerrank.com/challenges/cpp-input-and-output/problem?isFullScreen=true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https://www.codezclub.com/cpp-program-addition-two-numbers/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https://www.codezclub.com/cpp-calculate-sum-average-three-numbers/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https://www.codezclub.com/cpp-find-size-int-float-double-char/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https://www.codezclub.com/cpp-check-number-odd-even/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https://www.codezclub.com/cpp-convert-days-years-weeks-days/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https://www.codezclub.com/cpp-program-find-largest-number/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2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I am Struggling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454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Can not find the best source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Do not know the suitable number of hours for studying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Get disappointed from Errors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Making great Effort and the no reward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I forget coding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Spent a lot of time trying to solve a problem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89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7A917-8586-4ADD-8191-F053A127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8" y="679588"/>
            <a:ext cx="8406581" cy="5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40FEE-CE96-4DB0-95E1-07501814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79" y="946613"/>
            <a:ext cx="8026947" cy="4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77AAD-14AE-4022-AA6F-E986CA2D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813290"/>
            <a:ext cx="8209935" cy="54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1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9D7B0-1027-439F-B60A-329D2146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640081"/>
            <a:ext cx="794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6722D-E9AE-4363-B7E2-5B54FF33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87805"/>
            <a:ext cx="10906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7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FFD41-B6FA-4046-A5B3-81AEC445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640081"/>
            <a:ext cx="9586452" cy="56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0F88-1886-42E2-BA9A-C261EB27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61" y="914400"/>
            <a:ext cx="6381136" cy="54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59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2E31D-2E3B-4DB5-AACD-2179F2DA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6" y="1128252"/>
            <a:ext cx="694372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2DBC0-9F63-4BBA-9D25-CAAF1E4F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6" y="3429000"/>
            <a:ext cx="6765670" cy="15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2050" name="Picture 2" descr="C++ while loop flowchart">
            <a:extLst>
              <a:ext uri="{FF2B5EF4-FFF2-40B4-BE49-F238E27FC236}">
                <a16:creationId xmlns:a16="http://schemas.microsoft.com/office/drawing/2014/main" id="{CA69A450-0965-450D-BD31-B10ACCFC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7" y="922142"/>
            <a:ext cx="4344782" cy="50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Why to learn </a:t>
            </a:r>
            <a:r>
              <a:rPr lang="en-US" dirty="0" err="1"/>
              <a:t>c++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54481-E5F3-4DDC-85BF-735CD831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1" y="1129838"/>
            <a:ext cx="914399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3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6D185-C64B-4D80-9D6F-722FBE62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514475"/>
            <a:ext cx="9429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4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D218-DF62-4BA9-8358-BD66166C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9" y="640082"/>
            <a:ext cx="7236542" cy="5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07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3074" name="Picture 2" descr="C++ do...while loop flowchart">
            <a:extLst>
              <a:ext uri="{FF2B5EF4-FFF2-40B4-BE49-F238E27FC236}">
                <a16:creationId xmlns:a16="http://schemas.microsoft.com/office/drawing/2014/main" id="{B0CB2DDE-8019-471E-9B07-8DA7F039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567185"/>
            <a:ext cx="4483509" cy="57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97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BC692-A8B1-414D-88F7-674D4234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158823"/>
            <a:ext cx="8486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8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6D27-38DA-42E1-955B-90A1FA15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561005" cy="57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6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3E9D9-F829-4B2C-B8D5-74017F9E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6" y="640081"/>
            <a:ext cx="7688825" cy="57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2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C75FE-D0AF-4886-B02E-B39AAAD5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9" y="1078323"/>
            <a:ext cx="5807332" cy="2884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783CB-A999-4C16-9C73-08C75E11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3" y="1078323"/>
            <a:ext cx="3638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6AC6A-0C05-412F-BBDC-D939EE5F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95387"/>
            <a:ext cx="9134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0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94D60-CFC8-42F8-8602-A42BA5FD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1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Applications of C++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E9CC3-C5AA-4E07-AEE5-83431654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9" y="1165426"/>
            <a:ext cx="8152210" cy="4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0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8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F6E99-3E86-4A7D-823A-0E20C1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15258"/>
            <a:ext cx="7207045" cy="56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3036-9103-40DC-AFE5-9F099A4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976312"/>
            <a:ext cx="74866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loops</a:t>
            </a:r>
          </a:p>
        </p:txBody>
      </p:sp>
      <p:pic>
        <p:nvPicPr>
          <p:cNvPr id="6146" name="Picture 2" descr="Answer in C++ for Asma M.Hussain #190683">
            <a:extLst>
              <a:ext uri="{FF2B5EF4-FFF2-40B4-BE49-F238E27FC236}">
                <a16:creationId xmlns:a16="http://schemas.microsoft.com/office/drawing/2014/main" id="{D88FF760-C2BC-4A91-ACFE-DD87DD6E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95" y="850183"/>
            <a:ext cx="7208693" cy="48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86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E46D-4B63-4F53-B608-B8755625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" y="786063"/>
            <a:ext cx="11744325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B5F43-0E32-42FB-A301-44380E60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83" y="2498251"/>
            <a:ext cx="6781800" cy="3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4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1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8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28E0-C69E-42CD-A0B4-930545E8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26" y="1521081"/>
            <a:ext cx="7539547" cy="32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8A5C-14F8-4B72-A0F0-A76CF55B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95" y="1533525"/>
            <a:ext cx="8040409" cy="328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2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6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For Compiler and IDE Installation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BE2F9-E370-4215-B8D7-59C6DFA57502}"/>
              </a:ext>
            </a:extLst>
          </p:cNvPr>
          <p:cNvSpPr txBox="1"/>
          <p:nvPr/>
        </p:nvSpPr>
        <p:spPr>
          <a:xfrm>
            <a:off x="904568" y="953729"/>
            <a:ext cx="1088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https://www.youtube.com/watch?v=VIkmXi9lRiU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https://www.youtube.com/watch?v=ZixCyiMVFqc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https://www.youtube.com/watch?v=MNJ7aYHCMCo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58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84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F7F20-6348-4359-8F6B-93EF1C25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2" y="656302"/>
            <a:ext cx="6312310" cy="5545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D691D-87B4-4A67-BBE2-840DD8D5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38" y="5038053"/>
            <a:ext cx="6194324" cy="1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9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D473-5FCF-4199-820E-CF7EFFD7149C}"/>
              </a:ext>
            </a:extLst>
          </p:cNvPr>
          <p:cNvSpPr txBox="1"/>
          <p:nvPr/>
        </p:nvSpPr>
        <p:spPr>
          <a:xfrm>
            <a:off x="257695" y="773084"/>
            <a:ext cx="11870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https://www.codezclub.com/cpp-convert-uppercase-string-lowercase/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https://www.codezclub.com/cpp-convert-uppercase-character-lowercase/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https://www.codezclub.com/cpp-count-words-string/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https://www.codezclub.com/cpp-program-reverse-string/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https://www.hackerrank.com/challenges/c-tutorial-for-loop/problem?isFullScreen=true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42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Sources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245862-B0F6-4467-BA15-DC4720AB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5F86-D9B8-432B-A4BA-9A2BDB8A2999}"/>
              </a:ext>
            </a:extLst>
          </p:cNvPr>
          <p:cNvSpPr txBox="1"/>
          <p:nvPr/>
        </p:nvSpPr>
        <p:spPr>
          <a:xfrm>
            <a:off x="184731" y="889462"/>
            <a:ext cx="1200726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Books:</a:t>
            </a:r>
          </a:p>
          <a:p>
            <a:r>
              <a:rPr lang="en-US" dirty="0"/>
              <a:t>-Problem Solving with C++  ninth edition</a:t>
            </a:r>
          </a:p>
          <a:p>
            <a:endParaRPr lang="en-US" dirty="0"/>
          </a:p>
          <a:p>
            <a:r>
              <a:rPr lang="en-US" sz="3200" b="1" dirty="0"/>
              <a:t>Websites:</a:t>
            </a:r>
          </a:p>
          <a:p>
            <a:pPr>
              <a:lnSpc>
                <a:spcPct val="150000"/>
              </a:lnSpc>
            </a:pPr>
            <a:r>
              <a:rPr lang="en-US" dirty="0"/>
              <a:t>-Geeks for Geeks</a:t>
            </a:r>
          </a:p>
          <a:p>
            <a:pPr>
              <a:lnSpc>
                <a:spcPct val="150000"/>
              </a:lnSpc>
            </a:pPr>
            <a:r>
              <a:rPr lang="en-US" dirty="0"/>
              <a:t>-Tutorials point</a:t>
            </a:r>
          </a:p>
          <a:p>
            <a:pPr>
              <a:lnSpc>
                <a:spcPct val="150000"/>
              </a:lnSpc>
            </a:pPr>
            <a:r>
              <a:rPr lang="en-US" dirty="0"/>
              <a:t>-</a:t>
            </a:r>
            <a:r>
              <a:rPr lang="en-US" dirty="0" err="1"/>
              <a:t>programiz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-w3schools</a:t>
            </a:r>
          </a:p>
          <a:p>
            <a:pPr>
              <a:lnSpc>
                <a:spcPct val="150000"/>
              </a:lnSpc>
            </a:pPr>
            <a:r>
              <a:rPr lang="en-US" dirty="0"/>
              <a:t>-cplusplus.com</a:t>
            </a:r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CodezClub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HackerRank</a:t>
            </a:r>
            <a:endParaRPr lang="en-US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111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The structure of </a:t>
            </a:r>
            <a:r>
              <a:rPr lang="en-US" sz="2400" dirty="0" err="1"/>
              <a:t>c++</a:t>
            </a:r>
            <a:r>
              <a:rPr lang="en-US" sz="2400" dirty="0"/>
              <a:t>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FE149-B0F1-4C69-A773-ADB8D71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4" y="1048273"/>
            <a:ext cx="1129665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1D522-BA9D-43BE-9534-CB2DAB27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4" y="3005490"/>
            <a:ext cx="9091225" cy="22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identifiers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EC4D8-F198-4E82-8A65-368C6488CC2D}"/>
              </a:ext>
            </a:extLst>
          </p:cNvPr>
          <p:cNvSpPr txBox="1"/>
          <p:nvPr/>
        </p:nvSpPr>
        <p:spPr>
          <a:xfrm>
            <a:off x="176981" y="884903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C++ </a:t>
            </a:r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identifier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name used to identify a variable, function, class, module, or any other user-defined item. An identifier starts with a letter A to Z or a to z or an underscore (_) followed by zero or more letters, underscores, and digits (0 to 9).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does not allow punctuation characters such as @, $, and % within identifiers. C++ is a case-sensitive programming language. Thus,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are two different identifiers in C++.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2EA4-1B06-4231-B1AD-F790D356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4" y="2814637"/>
            <a:ext cx="9140695" cy="16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163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2976</TotalTime>
  <Words>798</Words>
  <Application>Microsoft Office PowerPoint</Application>
  <PresentationFormat>Widescreen</PresentationFormat>
  <Paragraphs>132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Aharoni</vt:lpstr>
      <vt:lpstr>Arial</vt:lpstr>
      <vt:lpstr>Arial Unicode MS</vt:lpstr>
      <vt:lpstr>Avenir Next LT Pro</vt:lpstr>
      <vt:lpstr>Avenir Next LT Pro Light</vt:lpstr>
      <vt:lpstr>Calibri</vt:lpstr>
      <vt:lpstr>Verdana</vt:lpstr>
      <vt:lpstr>GradientRiseVTI</vt:lpstr>
      <vt:lpstr>PowerPoint Presentation</vt:lpstr>
      <vt:lpstr>Session Agenda</vt:lpstr>
      <vt:lpstr>Course instructions</vt:lpstr>
      <vt:lpstr>I am Struggling</vt:lpstr>
      <vt:lpstr>Why to learn c++</vt:lpstr>
      <vt:lpstr>Applications of C++ Programming</vt:lpstr>
      <vt:lpstr>For Compiler and IDE Installation </vt:lpstr>
      <vt:lpstr>The structure of c++ program</vt:lpstr>
      <vt:lpstr>C++ identifiers</vt:lpstr>
      <vt:lpstr>Keywords in c++</vt:lpstr>
      <vt:lpstr>Comments in c++</vt:lpstr>
      <vt:lpstr>Primitive Built-in Types in c++</vt:lpstr>
      <vt:lpstr>Size of Primitive Built-in Types in c++</vt:lpstr>
      <vt:lpstr>Size of Primitive Built-in Types in c++</vt:lpstr>
      <vt:lpstr>Defining a variable </vt:lpstr>
      <vt:lpstr>Defining a variable </vt:lpstr>
      <vt:lpstr>Defining a variable </vt:lpstr>
      <vt:lpstr>Defining a variable </vt:lpstr>
      <vt:lpstr>Defining a variable </vt:lpstr>
      <vt:lpstr>Type deduction: auto and decltype</vt:lpstr>
      <vt:lpstr>Strings</vt:lpstr>
      <vt:lpstr>Basic Input/Output</vt:lpstr>
      <vt:lpstr>Basic Input/Output</vt:lpstr>
      <vt:lpstr>Scape characters</vt:lpstr>
      <vt:lpstr>Constant</vt:lpstr>
      <vt:lpstr>Operators</vt:lpstr>
      <vt:lpstr>Precedence of operators</vt:lpstr>
      <vt:lpstr>If statement</vt:lpstr>
      <vt:lpstr>If statement</vt:lpstr>
      <vt:lpstr>Short Hand If...Else (Ternary Operator)</vt:lpstr>
      <vt:lpstr> Multiway Branches</vt:lpstr>
      <vt:lpstr>Multiway if-else Statement</vt:lpstr>
      <vt:lpstr>Multiway if-else Statement</vt:lpstr>
      <vt:lpstr>Using = in place of ==</vt:lpstr>
      <vt:lpstr>comparison Operators</vt:lpstr>
      <vt:lpstr>comparison Operators</vt:lpstr>
      <vt:lpstr>comparison Operators</vt:lpstr>
      <vt:lpstr>comparison Operators</vt:lpstr>
      <vt:lpstr>Homework</vt:lpstr>
      <vt:lpstr>C++ Enumeration</vt:lpstr>
      <vt:lpstr>C++ Enumeration</vt:lpstr>
      <vt:lpstr>C++ Enumeration</vt:lpstr>
      <vt:lpstr>Using = in place of ==</vt:lpstr>
      <vt:lpstr>If statement</vt:lpstr>
      <vt:lpstr>C++ Switch Statements</vt:lpstr>
      <vt:lpstr>C++ Switch Statements</vt:lpstr>
      <vt:lpstr>C++ Switch Statements</vt:lpstr>
      <vt:lpstr>C++ Switch Statements</vt:lpstr>
      <vt:lpstr>While statement</vt:lpstr>
      <vt:lpstr>While statement</vt:lpstr>
      <vt:lpstr>While statement</vt:lpstr>
      <vt:lpstr>Do...While statement</vt:lpstr>
      <vt:lpstr>Do...While statement</vt:lpstr>
      <vt:lpstr>Do...While statement</vt:lpstr>
      <vt:lpstr>Do...While statement</vt:lpstr>
      <vt:lpstr>C++ for Loop</vt:lpstr>
      <vt:lpstr>C++ for Loop</vt:lpstr>
      <vt:lpstr>C++ for Loop</vt:lpstr>
      <vt:lpstr>C++ for Loop</vt:lpstr>
      <vt:lpstr>C++ for Loop</vt:lpstr>
      <vt:lpstr>C++ for Loop</vt:lpstr>
      <vt:lpstr>C++ for Loop</vt:lpstr>
      <vt:lpstr>loops</vt:lpstr>
      <vt:lpstr>C++ Break and Continue</vt:lpstr>
      <vt:lpstr>C++ Break and Continue</vt:lpstr>
      <vt:lpstr>C++ Break and Continue</vt:lpstr>
      <vt:lpstr>Time to practice</vt:lpstr>
      <vt:lpstr>Time to practice</vt:lpstr>
      <vt:lpstr>C++ goto Statement</vt:lpstr>
      <vt:lpstr>C++ goto Statement</vt:lpstr>
      <vt:lpstr>C++ goto Statement</vt:lpstr>
      <vt:lpstr>Homework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Mohammed Khalil Mohammed</dc:creator>
  <cp:lastModifiedBy>Yousef Mohammed Khalil Mohammed</cp:lastModifiedBy>
  <cp:revision>54</cp:revision>
  <dcterms:created xsi:type="dcterms:W3CDTF">2022-02-26T17:13:35Z</dcterms:created>
  <dcterms:modified xsi:type="dcterms:W3CDTF">2022-04-11T22:12:06Z</dcterms:modified>
</cp:coreProperties>
</file>